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52"/>
  </p:notesMasterIdLst>
  <p:sldIdLst>
    <p:sldId id="256" r:id="rId2"/>
    <p:sldId id="285" r:id="rId3"/>
    <p:sldId id="298" r:id="rId4"/>
    <p:sldId id="299" r:id="rId5"/>
    <p:sldId id="300" r:id="rId6"/>
    <p:sldId id="301" r:id="rId7"/>
    <p:sldId id="302" r:id="rId8"/>
    <p:sldId id="259" r:id="rId9"/>
    <p:sldId id="261" r:id="rId10"/>
    <p:sldId id="332" r:id="rId11"/>
    <p:sldId id="333" r:id="rId12"/>
    <p:sldId id="350" r:id="rId13"/>
    <p:sldId id="331" r:id="rId14"/>
    <p:sldId id="304" r:id="rId15"/>
    <p:sldId id="305" r:id="rId16"/>
    <p:sldId id="306" r:id="rId17"/>
    <p:sldId id="303" r:id="rId18"/>
    <p:sldId id="307" r:id="rId19"/>
    <p:sldId id="309" r:id="rId20"/>
    <p:sldId id="308" r:id="rId21"/>
    <p:sldId id="326" r:id="rId22"/>
    <p:sldId id="327" r:id="rId23"/>
    <p:sldId id="349" r:id="rId24"/>
    <p:sldId id="348" r:id="rId25"/>
    <p:sldId id="347" r:id="rId26"/>
    <p:sldId id="346" r:id="rId27"/>
    <p:sldId id="310" r:id="rId28"/>
    <p:sldId id="286" r:id="rId29"/>
    <p:sldId id="262" r:id="rId30"/>
    <p:sldId id="319" r:id="rId31"/>
    <p:sldId id="320" r:id="rId32"/>
    <p:sldId id="287" r:id="rId33"/>
    <p:sldId id="329" r:id="rId34"/>
    <p:sldId id="330" r:id="rId35"/>
    <p:sldId id="328" r:id="rId36"/>
    <p:sldId id="321" r:id="rId37"/>
    <p:sldId id="324" r:id="rId38"/>
    <p:sldId id="344" r:id="rId39"/>
    <p:sldId id="325" r:id="rId40"/>
    <p:sldId id="345" r:id="rId41"/>
    <p:sldId id="341" r:id="rId42"/>
    <p:sldId id="342" r:id="rId43"/>
    <p:sldId id="343" r:id="rId44"/>
    <p:sldId id="335" r:id="rId45"/>
    <p:sldId id="336" r:id="rId46"/>
    <p:sldId id="337" r:id="rId47"/>
    <p:sldId id="338" r:id="rId48"/>
    <p:sldId id="339" r:id="rId49"/>
    <p:sldId id="340" r:id="rId50"/>
    <p:sldId id="279" r:id="rId51"/>
  </p:sldIdLst>
  <p:sldSz cx="9144000" cy="6858000" type="screen4x3"/>
  <p:notesSz cx="6858000" cy="9144000"/>
  <p:embeddedFontLst>
    <p:embeddedFont>
      <p:font typeface="Dosis" panose="020B0604020202020204" charset="0"/>
      <p:regular r:id="rId53"/>
      <p:bold r:id="rId54"/>
    </p:embeddedFont>
    <p:embeddedFont>
      <p:font typeface="Sniglet" panose="020B0604020202020204" charset="0"/>
      <p:regular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B60FB8B-1F91-41A3-A708-3DEB35DC4975}">
  <a:tblStyle styleId="{5B60FB8B-1F91-41A3-A708-3DEB35DC49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4" autoAdjust="0"/>
    <p:restoredTop sz="94660"/>
  </p:normalViewPr>
  <p:slideViewPr>
    <p:cSldViewPr>
      <p:cViewPr varScale="1">
        <p:scale>
          <a:sx n="83" d="100"/>
          <a:sy n="83" d="100"/>
        </p:scale>
        <p:origin x="-1469" y="-1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03790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Shape 5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Shape 7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ctrTitle"/>
          </p:nvPr>
        </p:nvSpPr>
        <p:spPr>
          <a:xfrm>
            <a:off x="2305100" y="1548067"/>
            <a:ext cx="61530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723693" y="5626789"/>
            <a:ext cx="794875" cy="1314316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-58319" y="4071050"/>
            <a:ext cx="782014" cy="1187141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4025102" y="4563227"/>
            <a:ext cx="370865" cy="1079451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3078046" y="4171139"/>
            <a:ext cx="730671" cy="1194415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5401648" y="4380950"/>
            <a:ext cx="805934" cy="1001117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8364459" y="4462457"/>
            <a:ext cx="873792" cy="800347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551116" y="4167387"/>
            <a:ext cx="657208" cy="905636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4419882" y="5326446"/>
            <a:ext cx="919681" cy="1267877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2644912" y="5382051"/>
            <a:ext cx="890356" cy="942400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2116543" y="4248209"/>
            <a:ext cx="829755" cy="1040217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1347361" y="4248196"/>
            <a:ext cx="599146" cy="9424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2681615" y="6418078"/>
            <a:ext cx="816944" cy="41862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7146421" y="6011685"/>
            <a:ext cx="1040884" cy="974160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6430" y="4139243"/>
            <a:ext cx="684732" cy="9619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5262207" y="6306021"/>
            <a:ext cx="525046" cy="496888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8376372" y="6305415"/>
            <a:ext cx="508532" cy="433301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3808717" y="5905768"/>
            <a:ext cx="570935" cy="756376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7975391" y="4071030"/>
            <a:ext cx="541560" cy="905703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1570785" y="5371060"/>
            <a:ext cx="734324" cy="964419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247060" y="5459834"/>
            <a:ext cx="275434" cy="325609"/>
          </a:xfrm>
          <a:custGeom>
            <a:avLst/>
            <a:gdLst/>
            <a:ahLst/>
            <a:cxnLst/>
            <a:rect l="0" t="0" r="0" b="0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8516944" y="5443846"/>
            <a:ext cx="690236" cy="680511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859713" y="4556591"/>
            <a:ext cx="317620" cy="878680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Shape 184"/>
          <p:cNvSpPr/>
          <p:nvPr/>
        </p:nvSpPr>
        <p:spPr>
          <a:xfrm rot="1920742">
            <a:off x="5707039" y="5618652"/>
            <a:ext cx="884797" cy="1001112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Shape 185"/>
          <p:cNvSpPr/>
          <p:nvPr/>
        </p:nvSpPr>
        <p:spPr>
          <a:xfrm rot="-3496844">
            <a:off x="26197" y="6090153"/>
            <a:ext cx="717136" cy="464440"/>
          </a:xfrm>
          <a:custGeom>
            <a:avLst/>
            <a:gdLst/>
            <a:ahLst/>
            <a:cxnLst/>
            <a:rect l="0" t="0" r="0" b="0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7518185" y="5288439"/>
            <a:ext cx="846269" cy="797944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Shape 187"/>
          <p:cNvSpPr/>
          <p:nvPr/>
        </p:nvSpPr>
        <p:spPr>
          <a:xfrm rot="-5400000">
            <a:off x="6414492" y="4133844"/>
            <a:ext cx="658425" cy="63153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6453205" y="4941210"/>
            <a:ext cx="666366" cy="1003585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1866011" y="6323840"/>
            <a:ext cx="681078" cy="607049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6669805" y="6152528"/>
            <a:ext cx="308462" cy="440641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ctrTitle"/>
          </p:nvPr>
        </p:nvSpPr>
        <p:spPr>
          <a:xfrm>
            <a:off x="3210935" y="2215683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ubTitle" idx="1"/>
          </p:nvPr>
        </p:nvSpPr>
        <p:spPr>
          <a:xfrm>
            <a:off x="3210885" y="3818903"/>
            <a:ext cx="5301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4412080" y="6215517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3968826" y="5333718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6283365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57465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70636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65815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65071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55010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52015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4765584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55218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8052577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6984573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61607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48922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4489180" y="5608925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Shape 215"/>
          <p:cNvSpPr/>
          <p:nvPr/>
        </p:nvSpPr>
        <p:spPr>
          <a:xfrm rot="1920548">
            <a:off x="7236726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82632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Shape 217"/>
          <p:cNvSpPr/>
          <p:nvPr/>
        </p:nvSpPr>
        <p:spPr>
          <a:xfrm rot="-5400000">
            <a:off x="76377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50595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1482766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9459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22630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17809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7065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4009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32519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3251978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183974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9491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13601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37218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40288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Shape 239"/>
          <p:cNvSpPr/>
          <p:nvPr/>
        </p:nvSpPr>
        <p:spPr>
          <a:xfrm rot="1920548">
            <a:off x="2436125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34626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Shape 241"/>
          <p:cNvSpPr/>
          <p:nvPr/>
        </p:nvSpPr>
        <p:spPr>
          <a:xfrm rot="-5400000">
            <a:off x="28371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28590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29818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747925" y="1737116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1" name="Shape 291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292" name="Shape 292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1" name="Shape 321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747925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60" name="Shape 360"/>
          <p:cNvSpPr txBox="1">
            <a:spLocks noGrp="1"/>
          </p:cNvSpPr>
          <p:nvPr>
            <p:ph type="body" idx="2"/>
          </p:nvPr>
        </p:nvSpPr>
        <p:spPr>
          <a:xfrm>
            <a:off x="2953087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61" name="Shape 361"/>
          <p:cNvSpPr txBox="1">
            <a:spLocks noGrp="1"/>
          </p:cNvSpPr>
          <p:nvPr>
            <p:ph type="body" idx="3"/>
          </p:nvPr>
        </p:nvSpPr>
        <p:spPr>
          <a:xfrm>
            <a:off x="5158248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362" name="Shape 362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363" name="Shape 363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2" name="Shape 392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Shape 483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Shape 505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Shape 507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7350" algn="ctr" rtl="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500"/>
              <a:buChar char="✘"/>
              <a:defRPr sz="2500" b="1">
                <a:solidFill>
                  <a:srgbClr val="1C4587"/>
                </a:solidFill>
              </a:defRPr>
            </a:lvl1pPr>
            <a:lvl2pPr marL="914400" lvl="1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✗"/>
              <a:defRPr sz="2500" b="1">
                <a:solidFill>
                  <a:srgbClr val="1C4587"/>
                </a:solidFill>
              </a:defRPr>
            </a:lvl2pPr>
            <a:lvl3pPr marL="1371600" lvl="2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3pPr>
            <a:lvl4pPr marL="1828800" lvl="3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4pPr>
            <a:lvl5pPr marL="2286000" lvl="4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5pPr>
            <a:lvl6pPr marL="2743200" lvl="5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6pPr>
            <a:lvl7pPr marL="3200400" lvl="6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7pPr>
            <a:lvl8pPr marL="3657600" lvl="7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0" name="Shape 260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7" name="Shape 277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2" name="Shape 282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4" name="Shape 284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04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-6" y="-31"/>
            <a:ext cx="9143797" cy="6857837"/>
            <a:chOff x="239950" y="872550"/>
            <a:chExt cx="7042900" cy="3961625"/>
          </a:xfrm>
        </p:grpSpPr>
        <p:sp>
          <p:nvSpPr>
            <p:cNvPr id="7" name="Shape 7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0" t="0" r="0" b="0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8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9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0" t="0" r="0" b="0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7917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747925" y="1753200"/>
            <a:ext cx="6791700" cy="4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6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e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eg"/><Relationship Id="rId5" Type="http://schemas.openxmlformats.org/officeDocument/2006/relationships/image" Target="../media/image12.jpeg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eg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12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ctrTitle"/>
          </p:nvPr>
        </p:nvSpPr>
        <p:spPr>
          <a:xfrm>
            <a:off x="1691680" y="740701"/>
            <a:ext cx="5688632" cy="2794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ClimbCode</a:t>
            </a:r>
            <a:endParaRPr sz="7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C:\Users\ALVARO\Desktop\2b0baac2-e329-40a7-8518-d76434a0dd6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722994"/>
            <a:ext cx="2867980" cy="2867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lang="en" sz="30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9" name="Shape 625"/>
          <p:cNvSpPr txBox="1">
            <a:spLocks/>
          </p:cNvSpPr>
          <p:nvPr/>
        </p:nvSpPr>
        <p:spPr>
          <a:xfrm>
            <a:off x="5004048" y="3036634"/>
            <a:ext cx="1512168" cy="137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 smtClean="0"/>
              <a:t>=</a:t>
            </a:r>
          </a:p>
        </p:txBody>
      </p:sp>
      <p:sp>
        <p:nvSpPr>
          <p:cNvPr id="21" name="Shape 768"/>
          <p:cNvSpPr/>
          <p:nvPr/>
        </p:nvSpPr>
        <p:spPr>
          <a:xfrm>
            <a:off x="300015" y="2786150"/>
            <a:ext cx="2032382" cy="1800200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2" name="Shape 625"/>
          <p:cNvSpPr txBox="1">
            <a:spLocks/>
          </p:cNvSpPr>
          <p:nvPr/>
        </p:nvSpPr>
        <p:spPr>
          <a:xfrm>
            <a:off x="2411760" y="3300000"/>
            <a:ext cx="1042756" cy="84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8000" dirty="0" smtClean="0"/>
              <a:t>+</a:t>
            </a:r>
          </a:p>
        </p:txBody>
      </p:sp>
      <p:sp>
        <p:nvSpPr>
          <p:cNvPr id="16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10</a:t>
            </a:r>
            <a:endParaRPr lang="es-ES" sz="4000" dirty="0"/>
          </a:p>
        </p:txBody>
      </p:sp>
      <p:sp>
        <p:nvSpPr>
          <p:cNvPr id="4" name="AutoShape 2" descr="[Foto]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4" descr="[Foto]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[Foto]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4" name="Picture 10" descr="C:\Users\ALVARO\Downloads\j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564078"/>
            <a:ext cx="2022272" cy="202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538" y="1481042"/>
            <a:ext cx="2205208" cy="220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4" descr="[Foto]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929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ALVARO\Desktop\Pla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254" y="3856831"/>
            <a:ext cx="1638300" cy="300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1259632" y="2564904"/>
            <a:ext cx="6486358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7200" b="0" dirty="0" smtClean="0">
                <a:latin typeface="Sniglet" panose="020B0604020202020204" charset="0"/>
              </a:rPr>
              <a:t>Learn Programming?</a:t>
            </a:r>
            <a:endParaRPr sz="7200" b="0" dirty="0">
              <a:latin typeface="Sniglet" panose="020B0604020202020204" charset="0"/>
            </a:endParaRPr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11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221396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790"/>
          <p:cNvSpPr/>
          <p:nvPr/>
        </p:nvSpPr>
        <p:spPr>
          <a:xfrm>
            <a:off x="2194592" y="1412776"/>
            <a:ext cx="4566554" cy="4246130"/>
          </a:xfrm>
          <a:custGeom>
            <a:avLst/>
            <a:gdLst/>
            <a:ahLst/>
            <a:cxnLst/>
            <a:rect l="0" t="0" r="0" b="0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dirty="0" smtClean="0"/>
              <a:t>Learn Programming?</a:t>
            </a:r>
            <a:endParaRPr sz="6000" dirty="0"/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11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288981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 smtClean="0"/>
              <a:t>Programmer</a:t>
            </a:r>
            <a:r>
              <a:rPr lang="es-ES" sz="3400" dirty="0" smtClean="0"/>
              <a:t>:</a:t>
            </a:r>
            <a:endParaRPr lang="es-ES" sz="34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13</a:t>
            </a:r>
            <a:endParaRPr lang="es-ES" sz="4000" dirty="0"/>
          </a:p>
        </p:txBody>
      </p:sp>
      <p:sp>
        <p:nvSpPr>
          <p:cNvPr id="4" name="AutoShape 2" descr="Resultado de imagen de downlo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3" name="Shape 768"/>
          <p:cNvSpPr/>
          <p:nvPr/>
        </p:nvSpPr>
        <p:spPr>
          <a:xfrm>
            <a:off x="1187624" y="2780928"/>
            <a:ext cx="2880320" cy="2647467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pic>
        <p:nvPicPr>
          <p:cNvPr id="12" name="Picture 15" descr="C:\Users\ALVARO\Desktop\2b0baac2-e329-40a7-8518-d76434a0dd6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304" y="2488407"/>
            <a:ext cx="2939988" cy="293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12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School</a:t>
            </a:r>
            <a:r>
              <a:rPr lang="es-ES" sz="3400" dirty="0" smtClean="0"/>
              <a:t>:</a:t>
            </a:r>
            <a:endParaRPr lang="es-ES" sz="34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14</a:t>
            </a:r>
            <a:endParaRPr lang="es-ES" sz="4000" dirty="0"/>
          </a:p>
        </p:txBody>
      </p:sp>
      <p:sp>
        <p:nvSpPr>
          <p:cNvPr id="8" name="Shape 758"/>
          <p:cNvSpPr/>
          <p:nvPr/>
        </p:nvSpPr>
        <p:spPr>
          <a:xfrm>
            <a:off x="2195736" y="2132856"/>
            <a:ext cx="1431396" cy="3694760"/>
          </a:xfrm>
          <a:custGeom>
            <a:avLst/>
            <a:gdLst/>
            <a:ahLst/>
            <a:cxnLst/>
            <a:rect l="0" t="0" r="0" b="0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pic>
        <p:nvPicPr>
          <p:cNvPr id="13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988840"/>
            <a:ext cx="3540691" cy="3540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70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Teacher</a:t>
            </a:r>
            <a:r>
              <a:rPr lang="es-ES" sz="3400" dirty="0" smtClean="0"/>
              <a:t>:</a:t>
            </a:r>
            <a:endParaRPr lang="es-ES" sz="34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15</a:t>
            </a:r>
            <a:endParaRPr lang="es-ES" sz="4000" dirty="0"/>
          </a:p>
        </p:txBody>
      </p:sp>
      <p:pic>
        <p:nvPicPr>
          <p:cNvPr id="2050" name="Picture 2" descr="Resultado de imagen de Blue 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2975796"/>
            <a:ext cx="3646254" cy="267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LVARO\Desktop\OTROT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204864"/>
            <a:ext cx="3300462" cy="330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87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Student</a:t>
            </a:r>
            <a:r>
              <a:rPr lang="es-ES" sz="3400" dirty="0" smtClean="0"/>
              <a:t>:</a:t>
            </a:r>
            <a:endParaRPr lang="es-ES" sz="34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16</a:t>
            </a:r>
            <a:endParaRPr lang="es-ES" sz="4000" dirty="0"/>
          </a:p>
        </p:txBody>
      </p:sp>
      <p:sp>
        <p:nvSpPr>
          <p:cNvPr id="4" name="AutoShape 2" descr="Resultado de imagen de downlo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Shape 735"/>
          <p:cNvSpPr/>
          <p:nvPr/>
        </p:nvSpPr>
        <p:spPr>
          <a:xfrm>
            <a:off x="1619672" y="2976741"/>
            <a:ext cx="2016224" cy="2692872"/>
          </a:xfrm>
          <a:custGeom>
            <a:avLst/>
            <a:gdLst/>
            <a:ahLst/>
            <a:cxnLst/>
            <a:rect l="0" t="0" r="0" b="0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pic>
        <p:nvPicPr>
          <p:cNvPr id="13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357436"/>
            <a:ext cx="3231803" cy="32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79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Administrator</a:t>
            </a:r>
            <a:r>
              <a:rPr lang="es-ES" sz="3400" dirty="0"/>
              <a:t>:</a:t>
            </a:r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17</a:t>
            </a:r>
            <a:endParaRPr lang="es-ES" sz="4000" dirty="0"/>
          </a:p>
        </p:txBody>
      </p:sp>
      <p:pic>
        <p:nvPicPr>
          <p:cNvPr id="2050" name="Picture 2" descr="Resultado de imagen de administrat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96" y="2194560"/>
            <a:ext cx="3672408" cy="406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n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348880"/>
            <a:ext cx="3342700" cy="341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89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dirty="0" smtClean="0"/>
              <a:t>Let’s have a look</a:t>
            </a:r>
            <a:endParaRPr sz="6000" dirty="0"/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18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24724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3"/>
            <a:ext cx="9143999" cy="6964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19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201637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Our Path Today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809628" y="1340768"/>
            <a:ext cx="6140400" cy="5280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es-ES" sz="3600" dirty="0" err="1"/>
              <a:t>The</a:t>
            </a:r>
            <a:r>
              <a:rPr lang="es-ES" sz="3600" dirty="0"/>
              <a:t> </a:t>
            </a:r>
            <a:r>
              <a:rPr lang="es-ES" sz="3600" dirty="0" err="1"/>
              <a:t>Workgroup</a:t>
            </a:r>
            <a:endParaRPr lang="es-ES" sz="3600" dirty="0"/>
          </a:p>
          <a:p>
            <a:r>
              <a:rPr lang="es-ES" sz="3600" dirty="0" smtClean="0"/>
              <a:t>Idea &amp; MVP</a:t>
            </a:r>
            <a:endParaRPr sz="36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600" dirty="0" smtClean="0"/>
              <a:t>Business </a:t>
            </a:r>
            <a:r>
              <a:rPr lang="es-ES" sz="3600" dirty="0"/>
              <a:t>and </a:t>
            </a:r>
            <a:r>
              <a:rPr lang="es-ES" sz="3600" dirty="0" err="1" smtClean="0"/>
              <a:t>costs</a:t>
            </a:r>
            <a:endParaRPr lang="es-ES" sz="3600" dirty="0" smtClean="0"/>
          </a:p>
          <a:p>
            <a:pPr>
              <a:spcBef>
                <a:spcPts val="0"/>
              </a:spcBef>
            </a:pPr>
            <a:r>
              <a:rPr lang="es-ES" sz="3600" dirty="0" err="1"/>
              <a:t>Work</a:t>
            </a:r>
            <a:r>
              <a:rPr lang="es-ES" sz="3600" dirty="0"/>
              <a:t> </a:t>
            </a:r>
            <a:r>
              <a:rPr lang="es-ES" sz="3600" dirty="0" err="1"/>
              <a:t>Methodology</a:t>
            </a:r>
            <a:endParaRPr lang="es-ES" sz="36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600" dirty="0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05572" y="6095732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</a:t>
            </a:r>
          </a:p>
        </p:txBody>
      </p:sp>
      <p:sp>
        <p:nvSpPr>
          <p:cNvPr id="5" name="Shape 729"/>
          <p:cNvSpPr/>
          <p:nvPr/>
        </p:nvSpPr>
        <p:spPr>
          <a:xfrm>
            <a:off x="5220072" y="2272618"/>
            <a:ext cx="3384376" cy="2956582"/>
          </a:xfrm>
          <a:custGeom>
            <a:avLst/>
            <a:gdLst/>
            <a:ahLst/>
            <a:cxnLst/>
            <a:rect l="0" t="0" r="0" b="0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70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" y="0"/>
            <a:ext cx="9143999" cy="6964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</a:t>
            </a:r>
            <a:r>
              <a:rPr lang="es-ES" sz="40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66237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4"/>
            <a:ext cx="9143999" cy="6847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21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87463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4"/>
            <a:ext cx="9144000" cy="6847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22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47577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4"/>
            <a:ext cx="9144000" cy="6847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23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207470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4"/>
            <a:ext cx="9144000" cy="6847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250190" y="6237312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24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245239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4"/>
            <a:ext cx="9143999" cy="6847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25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65973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Idea &amp; MVP</a:t>
            </a:r>
            <a:endParaRPr sz="48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26</a:t>
            </a:r>
            <a:endParaRPr lang="es-ES" sz="4000" dirty="0"/>
          </a:p>
        </p:txBody>
      </p:sp>
      <p:sp>
        <p:nvSpPr>
          <p:cNvPr id="2" name="AutoShape 2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1555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307975" y="2365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460375" y="3889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31746" name="Picture 2" descr="Resultado de imagen de Idoce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7" y="1456960"/>
            <a:ext cx="2376264" cy="259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0" name="Picture 6" descr="Resultado de imagen de Enseñanza virtual u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24" y="4019512"/>
            <a:ext cx="5519621" cy="149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2" name="Picture 8" descr="Resultado de imagen de Codecademy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24" y="5513224"/>
            <a:ext cx="4908465" cy="102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4" name="Picture 10" descr="Resultado de imagen de Class doj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456960"/>
            <a:ext cx="4860126" cy="255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Resultado de imagen de google form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314" y="4086146"/>
            <a:ext cx="1543050" cy="18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21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Resultado de imagen de SW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488647"/>
            <a:ext cx="8210619" cy="4781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Shape 547"/>
          <p:cNvSpPr txBox="1">
            <a:spLocks/>
          </p:cNvSpPr>
          <p:nvPr/>
        </p:nvSpPr>
        <p:spPr>
          <a:xfrm>
            <a:off x="360746" y="6105496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27</a:t>
            </a:r>
            <a:endParaRPr lang="es-ES" sz="4000" dirty="0"/>
          </a:p>
        </p:txBody>
      </p:sp>
      <p:pic>
        <p:nvPicPr>
          <p:cNvPr id="8198" name="Picture 6" descr="C:\Users\ALVARO\Desktop\different-wallpaper-960x60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47" y="2636912"/>
            <a:ext cx="1398331" cy="10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hape 792"/>
          <p:cNvSpPr/>
          <p:nvPr/>
        </p:nvSpPr>
        <p:spPr>
          <a:xfrm>
            <a:off x="7181704" y="2586208"/>
            <a:ext cx="1311551" cy="1144832"/>
          </a:xfrm>
          <a:custGeom>
            <a:avLst/>
            <a:gdLst/>
            <a:ahLst/>
            <a:cxnLst/>
            <a:rect l="0" t="0" r="0" b="0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5" name="Shape 771"/>
          <p:cNvSpPr/>
          <p:nvPr/>
        </p:nvSpPr>
        <p:spPr>
          <a:xfrm>
            <a:off x="5755223" y="2606010"/>
            <a:ext cx="1404737" cy="1076540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6" name="Shape 768"/>
          <p:cNvSpPr/>
          <p:nvPr/>
        </p:nvSpPr>
        <p:spPr>
          <a:xfrm>
            <a:off x="2096879" y="2586209"/>
            <a:ext cx="1213824" cy="1144831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7" name="Shape 790"/>
          <p:cNvSpPr/>
          <p:nvPr/>
        </p:nvSpPr>
        <p:spPr>
          <a:xfrm>
            <a:off x="2358295" y="2735172"/>
            <a:ext cx="690992" cy="621820"/>
          </a:xfrm>
          <a:custGeom>
            <a:avLst/>
            <a:gdLst/>
            <a:ahLst/>
            <a:cxnLst/>
            <a:rect l="0" t="0" r="0" b="0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8" name="Shape 766"/>
          <p:cNvSpPr/>
          <p:nvPr/>
        </p:nvSpPr>
        <p:spPr>
          <a:xfrm rot="5215293">
            <a:off x="2670290" y="5102279"/>
            <a:ext cx="757995" cy="1273629"/>
          </a:xfrm>
          <a:custGeom>
            <a:avLst/>
            <a:gdLst/>
            <a:ahLst/>
            <a:cxnLst/>
            <a:rect l="0" t="0" r="0" b="0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9" name="Shape 733"/>
          <p:cNvSpPr/>
          <p:nvPr/>
        </p:nvSpPr>
        <p:spPr>
          <a:xfrm>
            <a:off x="7524328" y="4005064"/>
            <a:ext cx="968927" cy="936104"/>
          </a:xfrm>
          <a:custGeom>
            <a:avLst/>
            <a:gdLst/>
            <a:ahLst/>
            <a:cxnLst/>
            <a:rect l="0" t="0" r="0" b="0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pic>
        <p:nvPicPr>
          <p:cNvPr id="8204" name="Picture 12" descr="C:\Users\ALVARO\Desktop\PT-43-Puzzle-azul_marca-OKM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223" y="3946616"/>
            <a:ext cx="1014428" cy="99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 descr="Imagen relacionad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89" y="4005064"/>
            <a:ext cx="1593364" cy="89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54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275856" y="3813043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Business and Costs</a:t>
            </a:r>
            <a:endParaRPr sz="6000" dirty="0"/>
          </a:p>
        </p:txBody>
      </p:sp>
      <p:sp>
        <p:nvSpPr>
          <p:cNvPr id="5" name="Shape 780"/>
          <p:cNvSpPr/>
          <p:nvPr/>
        </p:nvSpPr>
        <p:spPr>
          <a:xfrm>
            <a:off x="1331640" y="3212976"/>
            <a:ext cx="2340950" cy="1732667"/>
          </a:xfrm>
          <a:custGeom>
            <a:avLst/>
            <a:gdLst/>
            <a:ahLst/>
            <a:cxnLst/>
            <a:rect l="0" t="0" r="0" b="0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76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>
            <a:spLocks noGrp="1"/>
          </p:cNvSpPr>
          <p:nvPr>
            <p:ph type="ctrTitle" idx="4294967295"/>
          </p:nvPr>
        </p:nvSpPr>
        <p:spPr>
          <a:xfrm>
            <a:off x="611560" y="4220525"/>
            <a:ext cx="77724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Education</a:t>
            </a:r>
            <a:endParaRPr sz="7000" dirty="0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29</a:t>
            </a:r>
            <a:endParaRPr lang="es-ES" sz="4000" dirty="0"/>
          </a:p>
        </p:txBody>
      </p:sp>
      <p:sp>
        <p:nvSpPr>
          <p:cNvPr id="5" name="Shape 731"/>
          <p:cNvSpPr/>
          <p:nvPr/>
        </p:nvSpPr>
        <p:spPr>
          <a:xfrm>
            <a:off x="2483768" y="476672"/>
            <a:ext cx="4170518" cy="4108787"/>
          </a:xfrm>
          <a:custGeom>
            <a:avLst/>
            <a:gdLst/>
            <a:ahLst/>
            <a:cxnLst/>
            <a:rect l="0" t="0" r="0" b="0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275856" y="3621021"/>
            <a:ext cx="5517624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The Workgroup</a:t>
            </a:r>
            <a:endParaRPr sz="6000" dirty="0"/>
          </a:p>
        </p:txBody>
      </p:sp>
      <p:sp>
        <p:nvSpPr>
          <p:cNvPr id="4" name="Shape 758"/>
          <p:cNvSpPr/>
          <p:nvPr/>
        </p:nvSpPr>
        <p:spPr>
          <a:xfrm>
            <a:off x="1619672" y="2564904"/>
            <a:ext cx="1194797" cy="2620790"/>
          </a:xfrm>
          <a:custGeom>
            <a:avLst/>
            <a:gdLst/>
            <a:ahLst/>
            <a:cxnLst/>
            <a:rect l="0" t="0" r="0" b="0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34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2195736" y="2204864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dirty="0"/>
              <a:t>Is </a:t>
            </a:r>
            <a:r>
              <a:rPr lang="es-ES" sz="6000" dirty="0" err="1"/>
              <a:t>it</a:t>
            </a:r>
            <a:r>
              <a:rPr lang="es-ES" sz="6000" dirty="0"/>
              <a:t> </a:t>
            </a:r>
            <a:r>
              <a:rPr lang="es-ES" sz="6000" dirty="0" err="1"/>
              <a:t>worth</a:t>
            </a:r>
            <a:r>
              <a:rPr lang="es-ES" sz="6000" dirty="0"/>
              <a:t> </a:t>
            </a:r>
            <a:r>
              <a:rPr lang="es-ES" sz="6000" dirty="0" err="1"/>
              <a:t>it</a:t>
            </a:r>
            <a:r>
              <a:rPr lang="en" sz="6000" dirty="0"/>
              <a:t>?</a:t>
            </a:r>
            <a:endParaRPr sz="6000" dirty="0"/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30</a:t>
            </a:r>
          </a:p>
        </p:txBody>
      </p:sp>
      <p:sp>
        <p:nvSpPr>
          <p:cNvPr id="11" name="Shape 762"/>
          <p:cNvSpPr/>
          <p:nvPr/>
        </p:nvSpPr>
        <p:spPr>
          <a:xfrm>
            <a:off x="3279296" y="3284984"/>
            <a:ext cx="2248201" cy="2507516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62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Related</a:t>
            </a:r>
            <a:r>
              <a:rPr lang="es-ES" sz="3400" dirty="0"/>
              <a:t> to </a:t>
            </a:r>
            <a:r>
              <a:rPr lang="es-ES" sz="3400" dirty="0" err="1"/>
              <a:t>teaching</a:t>
            </a:r>
            <a:endParaRPr lang="es-ES" sz="3400" dirty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31</a:t>
            </a:r>
          </a:p>
        </p:txBody>
      </p:sp>
      <p:sp>
        <p:nvSpPr>
          <p:cNvPr id="2" name="AutoShape 2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1555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307975" y="2365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460375" y="3889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CF5EBD9C-5784-4E7E-8D02-6AB7C9D3B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2492896"/>
            <a:ext cx="5504056" cy="376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3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Thoughts</a:t>
            </a:r>
            <a:r>
              <a:rPr lang="es-ES" sz="3400" dirty="0"/>
              <a:t> </a:t>
            </a:r>
            <a:r>
              <a:rPr lang="es-ES" sz="3400" dirty="0" err="1"/>
              <a:t>about</a:t>
            </a:r>
            <a:r>
              <a:rPr lang="es-ES" sz="3400" dirty="0"/>
              <a:t> </a:t>
            </a:r>
            <a:r>
              <a:rPr lang="es-ES" sz="3400" dirty="0" err="1"/>
              <a:t>programming</a:t>
            </a:r>
            <a:endParaRPr sz="34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32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75BDBB88-756B-448A-847A-44F2FC705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96" y="2852936"/>
            <a:ext cx="5878785" cy="375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Want</a:t>
            </a:r>
            <a:r>
              <a:rPr lang="es-ES" sz="3400" dirty="0"/>
              <a:t> a </a:t>
            </a:r>
            <a:r>
              <a:rPr lang="es-ES" sz="3400" dirty="0" err="1"/>
              <a:t>tool</a:t>
            </a:r>
            <a:r>
              <a:rPr lang="es-ES" sz="3400" dirty="0"/>
              <a:t> </a:t>
            </a:r>
            <a:r>
              <a:rPr lang="es-ES" sz="3400" dirty="0" err="1"/>
              <a:t>for</a:t>
            </a:r>
            <a:r>
              <a:rPr lang="es-ES" sz="3400" dirty="0"/>
              <a:t> </a:t>
            </a:r>
            <a:r>
              <a:rPr lang="es-ES" sz="3400" dirty="0" err="1"/>
              <a:t>programming</a:t>
            </a:r>
            <a:r>
              <a:rPr lang="es-ES" sz="3400" dirty="0"/>
              <a:t> at </a:t>
            </a:r>
            <a:r>
              <a:rPr lang="es-ES" sz="3400" dirty="0" err="1"/>
              <a:t>school</a:t>
            </a:r>
            <a:endParaRPr sz="34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33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B6AB7123-8BEB-49AC-8888-158672595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2869444"/>
            <a:ext cx="5765295" cy="359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1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Would</a:t>
            </a:r>
            <a:r>
              <a:rPr lang="es-ES" sz="3400" dirty="0"/>
              <a:t> use </a:t>
            </a:r>
            <a:r>
              <a:rPr lang="es-ES" sz="3400" dirty="0" err="1"/>
              <a:t>the</a:t>
            </a:r>
            <a:r>
              <a:rPr lang="es-ES" sz="3400" dirty="0"/>
              <a:t> </a:t>
            </a:r>
            <a:r>
              <a:rPr lang="es-ES" sz="3400" dirty="0" err="1"/>
              <a:t>tool</a:t>
            </a:r>
            <a:endParaRPr lang="es-ES" sz="3400" dirty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41729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34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A4EB386D-077A-4CE5-9C17-6EA6D61EB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633" y="2444888"/>
            <a:ext cx="7719171" cy="338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730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Thoughts</a:t>
            </a:r>
            <a:r>
              <a:rPr lang="es-ES" sz="3400" dirty="0"/>
              <a:t> </a:t>
            </a:r>
            <a:r>
              <a:rPr lang="es-ES" sz="3400" dirty="0" err="1"/>
              <a:t>about</a:t>
            </a:r>
            <a:r>
              <a:rPr lang="es-ES" sz="3400" dirty="0"/>
              <a:t> </a:t>
            </a:r>
            <a:r>
              <a:rPr lang="es-ES" sz="3400" dirty="0" err="1"/>
              <a:t>students</a:t>
            </a:r>
            <a:endParaRPr lang="es-ES" sz="3400" dirty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35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8B2B403F-D9D9-475C-9E39-1AC68A399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2841045"/>
            <a:ext cx="5713184" cy="363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0223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1979712" y="2276872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6000" dirty="0" err="1"/>
              <a:t>How</a:t>
            </a:r>
            <a:r>
              <a:rPr lang="es-ES" sz="6000" dirty="0"/>
              <a:t> </a:t>
            </a:r>
            <a:r>
              <a:rPr lang="es-ES" sz="6000" dirty="0" err="1"/>
              <a:t>much</a:t>
            </a:r>
            <a:r>
              <a:rPr lang="en" sz="6000" dirty="0"/>
              <a:t>?</a:t>
            </a:r>
            <a:endParaRPr sz="6000" dirty="0"/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36</a:t>
            </a:r>
          </a:p>
        </p:txBody>
      </p:sp>
      <p:pic>
        <p:nvPicPr>
          <p:cNvPr id="12" name="Picture 15" descr="C:\Users\ALVARO\Desktop\2b0baac2-e329-40a7-8518-d76434a0dd6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231980"/>
            <a:ext cx="2867980" cy="2867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48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7" name="Shape 625"/>
          <p:cNvSpPr txBox="1">
            <a:spLocks/>
          </p:cNvSpPr>
          <p:nvPr/>
        </p:nvSpPr>
        <p:spPr>
          <a:xfrm>
            <a:off x="1763688" y="1484784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Direct Costs: </a:t>
            </a:r>
            <a:r>
              <a:rPr lang="en" sz="4000" dirty="0" smtClean="0"/>
              <a:t>3700 €</a:t>
            </a:r>
            <a:r>
              <a:rPr lang="en" sz="4000" dirty="0"/>
              <a:t>/m </a:t>
            </a:r>
          </a:p>
        </p:txBody>
      </p:sp>
      <p:grpSp>
        <p:nvGrpSpPr>
          <p:cNvPr id="8" name="Shape 631"/>
          <p:cNvGrpSpPr/>
          <p:nvPr/>
        </p:nvGrpSpPr>
        <p:grpSpPr>
          <a:xfrm>
            <a:off x="3491880" y="2735954"/>
            <a:ext cx="2941456" cy="1875085"/>
            <a:chOff x="1553100" y="2807121"/>
            <a:chExt cx="6037800" cy="1406314"/>
          </a:xfrm>
        </p:grpSpPr>
        <p:cxnSp>
          <p:nvCxnSpPr>
            <p:cNvPr id="9" name="Shape 632"/>
            <p:cNvCxnSpPr/>
            <p:nvPr/>
          </p:nvCxnSpPr>
          <p:spPr>
            <a:xfrm>
              <a:off x="1553100" y="2807121"/>
              <a:ext cx="6037800" cy="0"/>
            </a:xfrm>
            <a:prstGeom prst="straightConnector1">
              <a:avLst/>
            </a:prstGeom>
            <a:noFill/>
            <a:ln w="19050" cap="rnd" cmpd="sng">
              <a:solidFill>
                <a:srgbClr val="A4C2F4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Shape 633"/>
            <p:cNvCxnSpPr/>
            <p:nvPr/>
          </p:nvCxnSpPr>
          <p:spPr>
            <a:xfrm>
              <a:off x="1553100" y="4213436"/>
              <a:ext cx="6037800" cy="0"/>
            </a:xfrm>
            <a:prstGeom prst="straightConnector1">
              <a:avLst/>
            </a:prstGeom>
            <a:noFill/>
            <a:ln w="19050" cap="rnd" cmpd="sng">
              <a:solidFill>
                <a:srgbClr val="A4C2F4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1" name="Shape 625"/>
          <p:cNvSpPr txBox="1">
            <a:spLocks/>
          </p:cNvSpPr>
          <p:nvPr/>
        </p:nvSpPr>
        <p:spPr>
          <a:xfrm>
            <a:off x="1763688" y="3068960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Indirect Costs: </a:t>
            </a:r>
            <a:r>
              <a:rPr lang="en" sz="4000" dirty="0" smtClean="0"/>
              <a:t>4750 </a:t>
            </a:r>
            <a:r>
              <a:rPr lang="en" sz="4000" dirty="0"/>
              <a:t>€/m</a:t>
            </a:r>
          </a:p>
        </p:txBody>
      </p:sp>
      <p:sp>
        <p:nvSpPr>
          <p:cNvPr id="12" name="Shape 625"/>
          <p:cNvSpPr txBox="1">
            <a:spLocks/>
          </p:cNvSpPr>
          <p:nvPr/>
        </p:nvSpPr>
        <p:spPr>
          <a:xfrm>
            <a:off x="1619672" y="4509120"/>
            <a:ext cx="6221732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s-ES" sz="4800" dirty="0"/>
              <a:t/>
            </a:r>
            <a:br>
              <a:rPr lang="es-ES" sz="4800" dirty="0"/>
            </a:br>
            <a:r>
              <a:rPr lang="es-ES" sz="4000" dirty="0" err="1"/>
              <a:t>Amortizations</a:t>
            </a:r>
            <a:r>
              <a:rPr lang="es-ES" sz="4000" dirty="0"/>
              <a:t>: </a:t>
            </a:r>
            <a:r>
              <a:rPr lang="es-ES" sz="4000" dirty="0" smtClean="0"/>
              <a:t>800 </a:t>
            </a:r>
            <a:r>
              <a:rPr lang="es-ES" sz="4000" dirty="0"/>
              <a:t>€/m</a:t>
            </a:r>
            <a:endParaRPr lang="en" sz="40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6898537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11" name="Shape 625"/>
          <p:cNvSpPr txBox="1">
            <a:spLocks/>
          </p:cNvSpPr>
          <p:nvPr/>
        </p:nvSpPr>
        <p:spPr>
          <a:xfrm>
            <a:off x="107504" y="2832400"/>
            <a:ext cx="91440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5000" dirty="0" smtClean="0"/>
              <a:t>37000 € + 4000 € = 41000 € </a:t>
            </a:r>
            <a:endParaRPr lang="en" sz="50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38</a:t>
            </a:r>
          </a:p>
        </p:txBody>
      </p:sp>
      <p:sp>
        <p:nvSpPr>
          <p:cNvPr id="14" name="Shape 625"/>
          <p:cNvSpPr txBox="1">
            <a:spLocks/>
          </p:cNvSpPr>
          <p:nvPr/>
        </p:nvSpPr>
        <p:spPr>
          <a:xfrm>
            <a:off x="1619672" y="1705212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5700" dirty="0" smtClean="0"/>
              <a:t>9250 </a:t>
            </a:r>
            <a:r>
              <a:rPr lang="en" sz="5700" dirty="0"/>
              <a:t>€/</a:t>
            </a:r>
            <a:r>
              <a:rPr lang="en" sz="5700" dirty="0" smtClean="0"/>
              <a:t>m</a:t>
            </a:r>
            <a:endParaRPr lang="en" sz="5700" dirty="0"/>
          </a:p>
        </p:txBody>
      </p:sp>
    </p:spTree>
    <p:extLst>
      <p:ext uri="{BB962C8B-B14F-4D97-AF65-F5344CB8AC3E}">
        <p14:creationId xmlns:p14="http://schemas.microsoft.com/office/powerpoint/2010/main" val="23623831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39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2565712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3568" y="1316765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es-ES" sz="3000" dirty="0"/>
              <a:t>Miguel Ángel Baños Carretón: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000" dirty="0"/>
              <a:t>Álvaro Domínguez Núñez: Business Manager</a:t>
            </a:r>
            <a:endParaRPr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</a:t>
            </a:r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LVARO\Desktop\Migu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053" y="1628800"/>
            <a:ext cx="2524873" cy="224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LVARO\Desktop\Y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395061"/>
            <a:ext cx="2164071" cy="243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09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40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7924149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41</a:t>
            </a:r>
            <a:endParaRPr lang="es-ES" sz="4000" dirty="0"/>
          </a:p>
        </p:txBody>
      </p:sp>
      <p:sp>
        <p:nvSpPr>
          <p:cNvPr id="12" name="Shape 781"/>
          <p:cNvSpPr/>
          <p:nvPr/>
        </p:nvSpPr>
        <p:spPr>
          <a:xfrm>
            <a:off x="2267744" y="1412776"/>
            <a:ext cx="4514057" cy="3997850"/>
          </a:xfrm>
          <a:custGeom>
            <a:avLst/>
            <a:gdLst/>
            <a:ahLst/>
            <a:cxnLst/>
            <a:rect l="0" t="0" r="0" b="0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5903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0" name="Shape 570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42</a:t>
            </a:r>
            <a:endParaRPr lang="es-ES" sz="4000" dirty="0"/>
          </a:p>
        </p:txBody>
      </p:sp>
      <p:sp>
        <p:nvSpPr>
          <p:cNvPr id="19" name="Shape 775"/>
          <p:cNvSpPr/>
          <p:nvPr/>
        </p:nvSpPr>
        <p:spPr>
          <a:xfrm>
            <a:off x="385914" y="3068958"/>
            <a:ext cx="2931897" cy="1808367"/>
          </a:xfrm>
          <a:custGeom>
            <a:avLst/>
            <a:gdLst/>
            <a:ahLst/>
            <a:cxnLst/>
            <a:rect l="0" t="0" r="0" b="0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pic>
        <p:nvPicPr>
          <p:cNvPr id="15362" name="Picture 2" descr="Resultado de imagen de Blue arr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277655"/>
            <a:ext cx="2867987" cy="139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761"/>
          <p:cNvSpPr/>
          <p:nvPr/>
        </p:nvSpPr>
        <p:spPr>
          <a:xfrm>
            <a:off x="5999932" y="2348880"/>
            <a:ext cx="2446627" cy="2734164"/>
          </a:xfrm>
          <a:custGeom>
            <a:avLst/>
            <a:gdLst/>
            <a:ahLst/>
            <a:cxnLst/>
            <a:rect l="0" t="0" r="0" b="0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1699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0" name="Shape 570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43</a:t>
            </a:r>
            <a:endParaRPr lang="es-ES" sz="4000" dirty="0"/>
          </a:p>
        </p:txBody>
      </p:sp>
      <p:pic>
        <p:nvPicPr>
          <p:cNvPr id="15362" name="Picture 2" descr="Resultado de imagen de Blue arr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53" y="3789040"/>
            <a:ext cx="2867987" cy="139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625"/>
          <p:cNvSpPr txBox="1">
            <a:spLocks/>
          </p:cNvSpPr>
          <p:nvPr/>
        </p:nvSpPr>
        <p:spPr>
          <a:xfrm>
            <a:off x="5796136" y="4317546"/>
            <a:ext cx="1042756" cy="84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/>
              <a:t>%</a:t>
            </a:r>
            <a:endParaRPr lang="en" sz="9600" dirty="0" smtClean="0"/>
          </a:p>
        </p:txBody>
      </p:sp>
      <p:pic>
        <p:nvPicPr>
          <p:cNvPr id="15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36912"/>
            <a:ext cx="2919624" cy="291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C:\Users\ALVARO\Desktop\2b0baac2-e329-40a7-8518-d76434a0dd6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844" y="3456644"/>
            <a:ext cx="2016224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0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707904" y="3717032"/>
            <a:ext cx="5013568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Work Methodology</a:t>
            </a:r>
            <a:endParaRPr sz="6000" dirty="0"/>
          </a:p>
        </p:txBody>
      </p:sp>
      <p:sp>
        <p:nvSpPr>
          <p:cNvPr id="3" name="Shape 771"/>
          <p:cNvSpPr/>
          <p:nvPr/>
        </p:nvSpPr>
        <p:spPr>
          <a:xfrm>
            <a:off x="683568" y="2708920"/>
            <a:ext cx="3204937" cy="2300676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44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pic>
        <p:nvPicPr>
          <p:cNvPr id="12290" name="Picture 2" descr="Resultado de imagen de SCR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937295"/>
            <a:ext cx="6696744" cy="6696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12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/>
              <a:t>SCRUM: </a:t>
            </a:r>
            <a:r>
              <a:rPr lang="es-ES" sz="4000" dirty="0" err="1"/>
              <a:t>Three</a:t>
            </a:r>
            <a:r>
              <a:rPr lang="es-ES" sz="4000" dirty="0"/>
              <a:t> </a:t>
            </a:r>
            <a:r>
              <a:rPr lang="es-ES" sz="4000" dirty="0" err="1"/>
              <a:t>Sprints</a:t>
            </a:r>
            <a:r>
              <a:rPr lang="es-ES" sz="4000" dirty="0"/>
              <a:t>.</a:t>
            </a:r>
            <a:endParaRPr sz="4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45</a:t>
            </a:r>
            <a:endParaRPr lang="es-ES" sz="4000" dirty="0"/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0845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600" dirty="0"/>
              <a:t>Sprint 1: 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46</a:t>
            </a:r>
            <a:endParaRPr lang="es-ES" sz="4000" dirty="0"/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Resultado de imagen de blue databa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420888"/>
            <a:ext cx="2891437" cy="356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060848"/>
            <a:ext cx="3439269" cy="3439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33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Future</a:t>
            </a:r>
            <a:r>
              <a:rPr lang="es-ES" sz="4000" dirty="0"/>
              <a:t> </a:t>
            </a:r>
            <a:r>
              <a:rPr lang="es-ES" sz="4000" dirty="0" err="1"/>
              <a:t>Sprints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47</a:t>
            </a:r>
            <a:endParaRPr lang="es-ES" sz="4000" dirty="0"/>
          </a:p>
        </p:txBody>
      </p:sp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hape 735"/>
          <p:cNvSpPr/>
          <p:nvPr/>
        </p:nvSpPr>
        <p:spPr>
          <a:xfrm>
            <a:off x="3779912" y="3275682"/>
            <a:ext cx="1584176" cy="2116809"/>
          </a:xfrm>
          <a:custGeom>
            <a:avLst/>
            <a:gdLst/>
            <a:ahLst/>
            <a:cxnLst/>
            <a:rect l="0" t="0" r="0" b="0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6" name="Shape 769"/>
          <p:cNvSpPr/>
          <p:nvPr/>
        </p:nvSpPr>
        <p:spPr>
          <a:xfrm>
            <a:off x="6228184" y="4238910"/>
            <a:ext cx="2088232" cy="1993476"/>
          </a:xfrm>
          <a:custGeom>
            <a:avLst/>
            <a:gdLst/>
            <a:ahLst/>
            <a:cxnLst/>
            <a:rect l="0" t="0" r="0" b="0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pic>
        <p:nvPicPr>
          <p:cNvPr id="17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18" y="2564905"/>
            <a:ext cx="2745568" cy="274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5" descr="C:\Users\ALVARO\Desktop\2b0baac2-e329-40a7-8518-d76434a0dd6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146" y="1556792"/>
            <a:ext cx="2561270" cy="256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68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 smtClean="0"/>
              <a:t>Development</a:t>
            </a:r>
            <a:r>
              <a:rPr lang="es-ES" sz="4000" dirty="0" smtClean="0"/>
              <a:t>:</a:t>
            </a:r>
            <a:endParaRPr lang="es-ES" sz="4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48</a:t>
            </a:r>
            <a:endParaRPr lang="es-ES" sz="4000" dirty="0"/>
          </a:p>
        </p:txBody>
      </p:sp>
      <p:pic>
        <p:nvPicPr>
          <p:cNvPr id="15362" name="Picture 2" descr="Resultado de imagen de Pyth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75" y="2204864"/>
            <a:ext cx="3687961" cy="368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Resultado de imagen de Djan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5229200"/>
            <a:ext cx="4429671" cy="153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Resultado de imagen de MySQ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8" descr="Resultado de imagen de MySQ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0" descr="Resultado de imagen de MySQ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[Foto]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4" descr="[Foto]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29" name="Picture 5" descr="C:\Users\ALVARO\Desktop\SQL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571917"/>
            <a:ext cx="3342748" cy="371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741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 smtClean="0"/>
              <a:t>Knowledge</a:t>
            </a:r>
            <a:r>
              <a:rPr lang="es-ES" sz="4000" dirty="0" smtClean="0"/>
              <a:t>:</a:t>
            </a:r>
            <a:endParaRPr lang="es-ES" sz="4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49</a:t>
            </a:r>
            <a:endParaRPr lang="es-ES" sz="4000" dirty="0"/>
          </a:p>
        </p:txBody>
      </p:sp>
      <p:sp>
        <p:nvSpPr>
          <p:cNvPr id="5" name="AutoShape 6" descr="Resultado de imagen de MySQ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8" descr="Resultado de imagen de MySQ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0" descr="Resultado de imagen de MySQ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[Foto]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4" descr="[Foto]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2290" name="Picture 2" descr="Resultado de imagen de Gi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5" y="2420888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Resultado de imagen de Githu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40" y="2060848"/>
            <a:ext cx="4242048" cy="424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584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3568" y="1316765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000" dirty="0"/>
              <a:t>Andrés Fernández </a:t>
            </a:r>
            <a:r>
              <a:rPr lang="es-ES" sz="3000" dirty="0" err="1"/>
              <a:t>Alés</a:t>
            </a:r>
            <a:r>
              <a:rPr lang="es-ES" sz="3000" dirty="0"/>
              <a:t>: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000" dirty="0"/>
              <a:t>Alejandro Garrido Resina: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5</a:t>
            </a:r>
          </a:p>
        </p:txBody>
      </p:sp>
      <p:pic>
        <p:nvPicPr>
          <p:cNvPr id="2050" name="Picture 2" descr="C:\Users\ALVARO\Desktop\Alejandro Garrid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459" y="4581129"/>
            <a:ext cx="2062958" cy="223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LVARO\Desktop\thi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240" y="1700808"/>
            <a:ext cx="2130353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18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Users\ALVARO\Downloads\abf03e56a4ad41e1b040f02ba17f548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50120"/>
            <a:ext cx="2171502" cy="259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2" name="Shape 702"/>
          <p:cNvSpPr txBox="1">
            <a:spLocks noGrp="1"/>
          </p:cNvSpPr>
          <p:nvPr>
            <p:ph type="ctrTitle" idx="4294967295"/>
          </p:nvPr>
        </p:nvSpPr>
        <p:spPr>
          <a:xfrm>
            <a:off x="2699792" y="1796819"/>
            <a:ext cx="3816424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THANKS!</a:t>
            </a:r>
            <a:endParaRPr sz="6600" dirty="0"/>
          </a:p>
        </p:txBody>
      </p:sp>
      <p:sp>
        <p:nvSpPr>
          <p:cNvPr id="703" name="Shape 703"/>
          <p:cNvSpPr txBox="1">
            <a:spLocks noGrp="1"/>
          </p:cNvSpPr>
          <p:nvPr>
            <p:ph type="body" idx="4294967295"/>
          </p:nvPr>
        </p:nvSpPr>
        <p:spPr>
          <a:xfrm>
            <a:off x="2771800" y="3140968"/>
            <a:ext cx="5544616" cy="32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200" dirty="0"/>
              <a:t>You can find me at</a:t>
            </a:r>
            <a:endParaRPr sz="4200" dirty="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4200" dirty="0"/>
              <a:t>alvdomnun@alum.us.es</a:t>
            </a:r>
            <a:endParaRPr sz="4200" dirty="0"/>
          </a:p>
        </p:txBody>
      </p:sp>
      <p:sp>
        <p:nvSpPr>
          <p:cNvPr id="704" name="Shape 704"/>
          <p:cNvSpPr/>
          <p:nvPr/>
        </p:nvSpPr>
        <p:spPr>
          <a:xfrm>
            <a:off x="1510854" y="1620246"/>
            <a:ext cx="1180108" cy="1453300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78D8"/>
              </a:solidFill>
            </a:endParaRPr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50</a:t>
            </a:r>
            <a:endParaRPr lang="es-ES" sz="4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3568" y="1316765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s-ES" sz="3000" dirty="0"/>
              <a:t>Alejandro Román Rodríguez: </a:t>
            </a:r>
          </a:p>
          <a:p>
            <a:pPr marL="69850" indent="0">
              <a:spcBef>
                <a:spcPts val="0"/>
              </a:spcBef>
              <a:buNone/>
            </a:pPr>
            <a:r>
              <a:rPr lang="es-ES" sz="3000" dirty="0"/>
              <a:t>     Project Manager</a:t>
            </a:r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000" dirty="0"/>
              <a:t>Álvaro Sánchez López: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6</a:t>
            </a:r>
          </a:p>
        </p:txBody>
      </p:sp>
      <p:pic>
        <p:nvPicPr>
          <p:cNvPr id="1026" name="Picture 2" descr="C:\Users\ALVARO\Desktop\Alejandro Romá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255" y="1484784"/>
            <a:ext cx="2596399" cy="255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LVARO\Desktop\Álvaro Sánchez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571832"/>
            <a:ext cx="2308534" cy="217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12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3568" y="1316765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s-ES" sz="3000" dirty="0"/>
              <a:t>Jesús Sosa Sánchez: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7</a:t>
            </a:r>
          </a:p>
        </p:txBody>
      </p:sp>
      <p:pic>
        <p:nvPicPr>
          <p:cNvPr id="6" name="Picture 4" descr="http://www.expresspros.co.za/wp-content/uploads/2015/09/7er_Team_Meditrainmen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914768"/>
            <a:ext cx="4374400" cy="295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LVARO\Desktop\Jesús Sos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763" y="1844824"/>
            <a:ext cx="2691633" cy="282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59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362284" y="3712355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Idea &amp; MVP</a:t>
            </a:r>
            <a:endParaRPr sz="6000" dirty="0"/>
          </a:p>
        </p:txBody>
      </p:sp>
      <p:sp>
        <p:nvSpPr>
          <p:cNvPr id="4" name="Shape 763"/>
          <p:cNvSpPr/>
          <p:nvPr/>
        </p:nvSpPr>
        <p:spPr>
          <a:xfrm>
            <a:off x="1547664" y="2492896"/>
            <a:ext cx="2289898" cy="2662683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Idea &amp; MVP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lang="en" sz="30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7" y="6074840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9</a:t>
            </a:r>
          </a:p>
        </p:txBody>
      </p:sp>
      <p:sp>
        <p:nvSpPr>
          <p:cNvPr id="8" name="Shape 768"/>
          <p:cNvSpPr/>
          <p:nvPr/>
        </p:nvSpPr>
        <p:spPr>
          <a:xfrm>
            <a:off x="300015" y="2786150"/>
            <a:ext cx="2032382" cy="1800200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" name="Shape 736"/>
          <p:cNvSpPr/>
          <p:nvPr/>
        </p:nvSpPr>
        <p:spPr>
          <a:xfrm>
            <a:off x="3051832" y="2786150"/>
            <a:ext cx="2180433" cy="1623204"/>
          </a:xfrm>
          <a:custGeom>
            <a:avLst/>
            <a:gdLst/>
            <a:ahLst/>
            <a:cxnLst/>
            <a:rect l="0" t="0" r="0" b="0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6" name="Shape 625"/>
          <p:cNvSpPr txBox="1">
            <a:spLocks/>
          </p:cNvSpPr>
          <p:nvPr/>
        </p:nvSpPr>
        <p:spPr>
          <a:xfrm>
            <a:off x="2195736" y="3293630"/>
            <a:ext cx="1042756" cy="84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8000" dirty="0" smtClean="0"/>
              <a:t>+</a:t>
            </a:r>
          </a:p>
        </p:txBody>
      </p:sp>
      <p:sp>
        <p:nvSpPr>
          <p:cNvPr id="17" name="Shape 625"/>
          <p:cNvSpPr txBox="1">
            <a:spLocks/>
          </p:cNvSpPr>
          <p:nvPr/>
        </p:nvSpPr>
        <p:spPr>
          <a:xfrm>
            <a:off x="5004048" y="3036634"/>
            <a:ext cx="1512168" cy="137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 smtClean="0"/>
              <a:t>=</a:t>
            </a:r>
          </a:p>
        </p:txBody>
      </p:sp>
      <p:sp>
        <p:nvSpPr>
          <p:cNvPr id="18" name="Shape 625"/>
          <p:cNvSpPr txBox="1">
            <a:spLocks/>
          </p:cNvSpPr>
          <p:nvPr/>
        </p:nvSpPr>
        <p:spPr>
          <a:xfrm>
            <a:off x="6228184" y="3254572"/>
            <a:ext cx="2915816" cy="68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 smtClean="0"/>
              <a:t>ClimbCode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885</TotalTime>
  <Words>315</Words>
  <Application>Microsoft Office PowerPoint</Application>
  <PresentationFormat>Presentación en pantalla (4:3)</PresentationFormat>
  <Paragraphs>140</Paragraphs>
  <Slides>50</Slides>
  <Notes>50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50</vt:i4>
      </vt:variant>
    </vt:vector>
  </HeadingPairs>
  <TitlesOfParts>
    <vt:vector size="54" baseType="lpstr">
      <vt:lpstr>Arial</vt:lpstr>
      <vt:lpstr>Dosis</vt:lpstr>
      <vt:lpstr>Sniglet</vt:lpstr>
      <vt:lpstr>Friar template</vt:lpstr>
      <vt:lpstr>ClimbCode</vt:lpstr>
      <vt:lpstr>Our Path Today</vt:lpstr>
      <vt:lpstr>The Workgroup</vt:lpstr>
      <vt:lpstr>The Workgroup</vt:lpstr>
      <vt:lpstr>The Workgroup</vt:lpstr>
      <vt:lpstr>The Workgroup</vt:lpstr>
      <vt:lpstr>The Workgroup</vt:lpstr>
      <vt:lpstr>Idea &amp; MVP</vt:lpstr>
      <vt:lpstr>Idea &amp; MVP</vt:lpstr>
      <vt:lpstr>Idea &amp; MVP</vt:lpstr>
      <vt:lpstr>Presentación de PowerPoint</vt:lpstr>
      <vt:lpstr>Presentación de PowerPoint</vt:lpstr>
      <vt:lpstr>Idea &amp; MVP</vt:lpstr>
      <vt:lpstr>Idea &amp; MVP</vt:lpstr>
      <vt:lpstr>Idea &amp; MVP</vt:lpstr>
      <vt:lpstr>Idea &amp; MVP</vt:lpstr>
      <vt:lpstr>Idea &amp; MVP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Idea &amp; MVP</vt:lpstr>
      <vt:lpstr>Idea &amp; MVP</vt:lpstr>
      <vt:lpstr>Business and Costs</vt:lpstr>
      <vt:lpstr>Education</vt:lpstr>
      <vt:lpstr>Presentación de PowerPoint</vt:lpstr>
      <vt:lpstr>Business and Costs</vt:lpstr>
      <vt:lpstr>Business and Costs</vt:lpstr>
      <vt:lpstr>Business and Costs</vt:lpstr>
      <vt:lpstr>Business and Costs</vt:lpstr>
      <vt:lpstr>Business and Costs</vt:lpstr>
      <vt:lpstr>Presentación de PowerPoint</vt:lpstr>
      <vt:lpstr>Business and Costs</vt:lpstr>
      <vt:lpstr>Business and Costs</vt:lpstr>
      <vt:lpstr>Business and Costs</vt:lpstr>
      <vt:lpstr>Business and Costs</vt:lpstr>
      <vt:lpstr>Presentación de PowerPoint</vt:lpstr>
      <vt:lpstr>Business and Costs</vt:lpstr>
      <vt:lpstr>Business and Costs</vt:lpstr>
      <vt:lpstr>Work Methodology</vt:lpstr>
      <vt:lpstr>Work Methodology</vt:lpstr>
      <vt:lpstr>Work Methodology</vt:lpstr>
      <vt:lpstr>Work Methodology</vt:lpstr>
      <vt:lpstr>Work Methodology</vt:lpstr>
      <vt:lpstr>Work Methodology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ClimbCode</dc:title>
  <dc:creator>ALVARO</dc:creator>
  <cp:lastModifiedBy>ALVARO</cp:lastModifiedBy>
  <cp:revision>74</cp:revision>
  <dcterms:modified xsi:type="dcterms:W3CDTF">2018-03-06T19:06:09Z</dcterms:modified>
</cp:coreProperties>
</file>